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59" r:id="rId10"/>
    <p:sldId id="260" r:id="rId11"/>
    <p:sldId id="284" r:id="rId12"/>
    <p:sldId id="285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4" autoAdjust="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0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7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6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7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7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6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2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4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6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0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F228-6661-4C5B-ABBD-E3BA592770F7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4AD0-8300-462E-ABEE-DA748A694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32701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ury Schoolbook" pitchFamily="18" charset="0"/>
              </a:rPr>
              <a:t>Народные праздники в детском саду.</a:t>
            </a:r>
            <a:endParaRPr lang="ru-RU" sz="48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16" y="2126505"/>
            <a:ext cx="4594768" cy="22698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3339"/>
            <a:ext cx="9144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8064" y="4628353"/>
            <a:ext cx="4189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Подготовила: Баринова С.А., учитель-дефектолог.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831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Century Schoolbook" pitchFamily="18" charset="0"/>
              </a:rPr>
              <a:t>Пасха</a:t>
            </a:r>
            <a:endParaRPr lang="ru-RU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686800" cy="5166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/>
              <a:t> </a:t>
            </a:r>
            <a:r>
              <a:rPr lang="ru-RU" sz="2200" dirty="0" smtClean="0"/>
              <a:t>  Не </a:t>
            </a:r>
            <a:r>
              <a:rPr lang="ru-RU" sz="2200" dirty="0"/>
              <a:t>менее </a:t>
            </a:r>
            <a:r>
              <a:rPr lang="ru-RU" sz="2200" dirty="0" smtClean="0"/>
              <a:t>интересен </a:t>
            </a:r>
            <a:r>
              <a:rPr lang="ru-RU" sz="2200" dirty="0"/>
              <a:t>в проведении </a:t>
            </a:r>
            <a:r>
              <a:rPr lang="ru-RU" sz="2200" dirty="0" smtClean="0"/>
              <a:t>христианский праздник Пасха</a:t>
            </a:r>
            <a:r>
              <a:rPr lang="ru-RU" sz="2200" dirty="0"/>
              <a:t>, </a:t>
            </a:r>
            <a:r>
              <a:rPr lang="ru-RU" sz="2200" dirty="0" smtClean="0"/>
              <a:t>который имеет старинные </a:t>
            </a:r>
            <a:r>
              <a:rPr lang="ru-RU" sz="2200" dirty="0"/>
              <a:t>обычаи. В пасхальную ночь в церковь шли все. Дома оставались только малые да немощные. Все ждали , когда начнётся крестный ход, а после святили куличи, творожные пасхи и яйца. Красное яйцо – символ праздника .Было принято также дарить пасхальные яйца из фарфора, хрусталя, цветного стекла, дерева, шоколада и сахара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/>
              <a:t>Весенние народные праздники в детском </a:t>
            </a:r>
            <a:r>
              <a:rPr lang="ru-RU" sz="2200" dirty="0" smtClean="0"/>
              <a:t>саду проводятся, </a:t>
            </a:r>
            <a:r>
              <a:rPr lang="ru-RU" sz="2200" dirty="0"/>
              <a:t>применяя фольклорный материал. Это: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200" dirty="0"/>
              <a:t>Инсценировки обрядов; </a:t>
            </a:r>
          </a:p>
          <a:p>
            <a:pPr algn="just"/>
            <a:r>
              <a:rPr lang="ru-RU" sz="2200" dirty="0"/>
              <a:t> </a:t>
            </a:r>
            <a:r>
              <a:rPr lang="ru-RU" sz="2200" dirty="0" smtClean="0"/>
              <a:t>Игры </a:t>
            </a:r>
            <a:r>
              <a:rPr lang="ru-RU" sz="2200" dirty="0"/>
              <a:t>на детских музыкальных инструментах: (гармошке, дудке, </a:t>
            </a:r>
            <a:r>
              <a:rPr lang="ru-RU" sz="2200" dirty="0" smtClean="0"/>
              <a:t>  балалайке</a:t>
            </a:r>
            <a:r>
              <a:rPr lang="ru-RU" sz="2200" dirty="0"/>
              <a:t>, деревянных ложках);</a:t>
            </a:r>
          </a:p>
          <a:p>
            <a:pPr algn="just"/>
            <a:r>
              <a:rPr lang="ru-RU" sz="2200" dirty="0"/>
              <a:t> Хороводы и конкурсы на улице.</a:t>
            </a:r>
          </a:p>
          <a:p>
            <a:pPr algn="just"/>
            <a:r>
              <a:rPr lang="ru-RU" sz="2200" dirty="0"/>
              <a:t> </a:t>
            </a:r>
            <a:r>
              <a:rPr lang="ru-RU" sz="2200" dirty="0" smtClean="0"/>
              <a:t>Раскрашивание </a:t>
            </a:r>
            <a:r>
              <a:rPr lang="ru-RU" sz="2200" dirty="0"/>
              <a:t>пасхальных яиц.</a:t>
            </a:r>
          </a:p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88" y="4941168"/>
            <a:ext cx="3131840" cy="17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4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Троица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908720"/>
            <a:ext cx="8507288" cy="4708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 Красивый </a:t>
            </a:r>
            <a:r>
              <a:rPr lang="ru-RU" sz="2200" dirty="0"/>
              <a:t>патриотичный праздник Древней Руси – Троица.  В этот день устраивали гуляния в лесу и на лугу.  Девушки надевали самые красивые наряды. Голову украшали венками из веток берёзы и цветов. Хорошей приметой считалось: «Свататься на Троицу». Главная героиня праздника – Береза. Её украшали лентами, загадывали желания.  </a:t>
            </a:r>
          </a:p>
          <a:p>
            <a:pPr marL="0" indent="0" algn="just">
              <a:buNone/>
            </a:pPr>
            <a:r>
              <a:rPr lang="ru-RU" sz="2200" dirty="0"/>
              <a:t>Таким образом, и летние народные праздники не </a:t>
            </a:r>
            <a:r>
              <a:rPr lang="ru-RU" sz="2200" dirty="0" smtClean="0"/>
              <a:t>остаются без </a:t>
            </a:r>
            <a:r>
              <a:rPr lang="ru-RU" sz="2200" dirty="0"/>
              <a:t>внимания и </a:t>
            </a:r>
            <a:r>
              <a:rPr lang="ru-RU" sz="2200" dirty="0" smtClean="0"/>
              <a:t> </a:t>
            </a:r>
            <a:r>
              <a:rPr lang="ru-RU" sz="2200" dirty="0"/>
              <a:t>с </a:t>
            </a:r>
            <a:r>
              <a:rPr lang="ru-RU" sz="2200" dirty="0" smtClean="0"/>
              <a:t>детьми проводятся  </a:t>
            </a:r>
            <a:r>
              <a:rPr lang="ru-RU" sz="2200" dirty="0"/>
              <a:t>такие </a:t>
            </a:r>
            <a:r>
              <a:rPr lang="ru-RU" sz="2200" dirty="0" smtClean="0"/>
              <a:t>мероприятия как:</a:t>
            </a:r>
            <a:endParaRPr lang="ru-RU" sz="2200" dirty="0"/>
          </a:p>
          <a:p>
            <a:pPr algn="just"/>
            <a:r>
              <a:rPr lang="ru-RU" sz="2200" dirty="0" smtClean="0"/>
              <a:t>Обучение </a:t>
            </a:r>
            <a:r>
              <a:rPr lang="ru-RU" sz="2200" dirty="0"/>
              <a:t>мастерству плетения венков;</a:t>
            </a:r>
          </a:p>
          <a:p>
            <a:pPr algn="just"/>
            <a:r>
              <a:rPr lang="ru-RU" sz="2200" dirty="0" smtClean="0"/>
              <a:t>Проведение </a:t>
            </a:r>
            <a:r>
              <a:rPr lang="ru-RU" sz="2200" dirty="0"/>
              <a:t>обряда завязывания  лент на березку и загадывания желаний.</a:t>
            </a:r>
          </a:p>
          <a:p>
            <a:pPr algn="just"/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26204"/>
            <a:ext cx="3019440" cy="2263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99" y="4526204"/>
            <a:ext cx="3096945" cy="22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Осенины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    Осень-время сбора </a:t>
            </a:r>
            <a:r>
              <a:rPr lang="ru-RU" sz="2200" dirty="0"/>
              <a:t>урожая. Наши предки отмечали  народные осенние праздники. В основном все они были посвящены благодарению Матушке – Земле за собранный урожай. Наиболее значимый праздник – </a:t>
            </a:r>
            <a:r>
              <a:rPr lang="ru-RU" sz="2200" dirty="0" err="1"/>
              <a:t>Осенины</a:t>
            </a:r>
            <a:r>
              <a:rPr lang="ru-RU" sz="2200" dirty="0"/>
              <a:t>. Изучение таких традиций помогает привить детям любовь к труду, природе, познакомиться с процессом выращивания различных садово-огородных культур. </a:t>
            </a:r>
            <a:r>
              <a:rPr lang="ru-RU" sz="2200" dirty="0" smtClean="0"/>
              <a:t>С детьми в детском саду проводится</a:t>
            </a:r>
            <a:r>
              <a:rPr lang="ru-RU" sz="2200" dirty="0"/>
              <a:t> </a:t>
            </a:r>
            <a:r>
              <a:rPr lang="ru-RU" sz="2200" b="1" dirty="0" smtClean="0"/>
              <a:t>«Ярмарка </a:t>
            </a:r>
            <a:r>
              <a:rPr lang="ru-RU" sz="2200" b="1" dirty="0"/>
              <a:t>осеннего урожая» </a:t>
            </a:r>
            <a:r>
              <a:rPr lang="ru-RU" sz="2200" dirty="0"/>
              <a:t>(застолье, проведение викторин );</a:t>
            </a:r>
          </a:p>
          <a:p>
            <a:pPr marL="0" indent="0" algn="just">
              <a:buNone/>
            </a:pPr>
            <a:r>
              <a:rPr lang="ru-RU" sz="2200" dirty="0"/>
              <a:t>    В ходе проведения подобных мероприятий дошколята не только постигают духовные традиции своего народа, но и активно принимают участие в подвижных старинных играх: перетягивание каната, чехарда, горелки, городки и  другие, участвуют в весёлых хороводах. Через фольклор детям прививается любовь к Родине, закладываются знания о культурных традициях народа</a:t>
            </a:r>
            <a:r>
              <a:rPr lang="ru-RU" sz="2200" dirty="0" smtClean="0"/>
              <a:t>.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853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4" y="5297487"/>
            <a:ext cx="91440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6" y="0"/>
            <a:ext cx="91440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804" y="1124744"/>
            <a:ext cx="8229600" cy="59338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100" dirty="0" smtClean="0"/>
          </a:p>
          <a:p>
            <a:pPr marL="0" indent="0" algn="just">
              <a:buNone/>
            </a:pPr>
            <a:r>
              <a:rPr lang="ru-RU" sz="2100" dirty="0" smtClean="0"/>
              <a:t>   Праздники </a:t>
            </a:r>
            <a:r>
              <a:rPr lang="ru-RU" sz="2100" dirty="0"/>
              <a:t>продолжают играть большую роль в жизни людей: способствуют сближению всех членов семьи, жителей села, деревни, города, выполняют образовательную функцию, т.к. в процессе общения люди обмениваются впечатлениями и новостями.</a:t>
            </a:r>
          </a:p>
          <a:p>
            <a:pPr marL="0" indent="0" algn="just">
              <a:buNone/>
            </a:pPr>
            <a:r>
              <a:rPr lang="en-US" sz="2100" dirty="0" smtClean="0"/>
              <a:t>   </a:t>
            </a:r>
            <a:r>
              <a:rPr lang="ru-RU" sz="2100" dirty="0" smtClean="0"/>
              <a:t>Возрождая </a:t>
            </a:r>
            <a:r>
              <a:rPr lang="ru-RU" sz="2100" dirty="0"/>
              <a:t>праздничные народные традиции в дошкольном учреждении, мы преследуем цель приобщения воспитанников к истокам русской народной культуры.</a:t>
            </a:r>
          </a:p>
          <a:p>
            <a:pPr marL="0" indent="0" algn="just">
              <a:buNone/>
            </a:pPr>
            <a:r>
              <a:rPr lang="ru-RU" sz="2100" dirty="0" smtClean="0"/>
              <a:t>   Уважаемые </a:t>
            </a:r>
            <a:r>
              <a:rPr lang="ru-RU" sz="2100" dirty="0"/>
              <a:t>родители! Мы вас призываем побольше рассказывать своим детям о культуре нашего народа, традициях, праздниках, посещать краеведческие музеи, выставки художественно-прикладного искусства, читать сказки, небылицы, басни т. д</a:t>
            </a:r>
            <a:r>
              <a:rPr lang="ru-RU" sz="2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2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</a:rPr>
              <a:t>Что такое праздник?</a:t>
            </a:r>
            <a:endParaRPr lang="ru-RU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en-US" dirty="0" smtClean="0">
              <a:latin typeface="Century Schoolbook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 </a:t>
            </a:r>
            <a:r>
              <a:rPr lang="ru-RU" dirty="0" smtClean="0"/>
              <a:t>Толковый словарь даёт несколько объяснений этого слова. День торжества, установленного в честь какого-либо выдающегося события. День, особо отмечаемый обычаем или церковью. Просто выходной, нерабочий день (от слова </a:t>
            </a:r>
            <a:r>
              <a:rPr lang="ru-RU" dirty="0" smtClean="0">
                <a:solidFill>
                  <a:srgbClr val="FF0000"/>
                </a:solidFill>
              </a:rPr>
              <a:t>«праздность»- ничегонеделание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lvl="0" indent="0" algn="just" eaLnBrk="0" fontAlgn="base" hangingPunct="0">
              <a:spcAft>
                <a:spcPct val="0"/>
              </a:spcAft>
              <a:buNone/>
            </a:pPr>
            <a:r>
              <a:rPr lang="ru-RU" sz="2200" dirty="0">
                <a:solidFill>
                  <a:prstClr val="black"/>
                </a:solidFill>
                <a:cs typeface="Arial" pitchFamily="34" charset="0"/>
              </a:rPr>
              <a:t>Жизнь русских людей в далеком прошлом состояла из трудовых будней и праздников. </a:t>
            </a:r>
            <a:r>
              <a:rPr lang="ru-RU" sz="2200" dirty="0" smtClean="0">
                <a:solidFill>
                  <a:prstClr val="black"/>
                </a:solidFill>
                <a:cs typeface="Arial" pitchFamily="34" charset="0"/>
              </a:rPr>
              <a:t>В </a:t>
            </a:r>
            <a:r>
              <a:rPr lang="ru-RU" sz="2200" dirty="0">
                <a:solidFill>
                  <a:prstClr val="black"/>
                </a:solidFill>
                <a:cs typeface="Arial" pitchFamily="34" charset="0"/>
              </a:rPr>
              <a:t>будни пахали, сеяли, жали, работали в </a:t>
            </a:r>
            <a:r>
              <a:rPr lang="ru-RU" sz="2200" dirty="0">
                <a:solidFill>
                  <a:prstClr val="black"/>
                </a:solidFill>
                <a:cs typeface="Calibri" panose="020F0502020204030204" pitchFamily="34" charset="0"/>
              </a:rPr>
              <a:t>мастерских</a:t>
            </a:r>
            <a:r>
              <a:rPr lang="ru-RU" sz="2200" dirty="0">
                <a:solidFill>
                  <a:prstClr val="black"/>
                </a:solidFill>
                <a:cs typeface="Arial" pitchFamily="34" charset="0"/>
              </a:rPr>
              <a:t>, воспитывали детей, вели домашнее хозяйство. Но наступало и время праздников- это было время отдыха, веселья, радости, когда люди чувствовали, что все они одна большая семья, все собираются за праздничным столом, все нарядно одеты и желают друг другу любви, счастья, здоровья, хорошего урожая, добра в доме, покоя и веселья в сердце и душе. Праздничных дней в России было много:140-150 в году. Эти праздники были направлены на укрепления здоровья и благополучия людей. Обычаи, обряды, само проведение праздников передавались из века в век, от старших к младшим, как великая драгоценность, общее богатство, в них русский человек раскрывал свой характер, свою душу, красоту, </a:t>
            </a:r>
            <a:r>
              <a:rPr lang="ru-RU" sz="2200" dirty="0" smtClean="0">
                <a:solidFill>
                  <a:prstClr val="black"/>
                </a:solidFill>
                <a:cs typeface="Arial" pitchFamily="34" charset="0"/>
              </a:rPr>
              <a:t>культуру. Большинство древних праздников и ритуалов дошло до наших дней.</a:t>
            </a:r>
            <a:endParaRPr lang="ru-RU" sz="22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9138231" cy="196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2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  Функции народных праздников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330" y="141763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- развивающая</a:t>
            </a:r>
          </a:p>
          <a:p>
            <a:pPr algn="just"/>
            <a:r>
              <a:rPr lang="ru-RU" dirty="0"/>
              <a:t>- информационно-просветительная</a:t>
            </a:r>
          </a:p>
          <a:p>
            <a:pPr algn="just"/>
            <a:r>
              <a:rPr lang="ru-RU" dirty="0"/>
              <a:t>- культурно-творческая</a:t>
            </a:r>
          </a:p>
          <a:p>
            <a:pPr algn="just"/>
            <a:r>
              <a:rPr lang="ru-RU" dirty="0"/>
              <a:t>- оздоровительная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    Праздники играли значительную роль в жизни русского народа, прежде всего, они способствовали консолидации жителей одного села или деревни. Праздник давал передышку в тяжелом труде крестьянина, а совместное  активное общение создавали иллюзию равенства, снимало социальную напряженность. Праздники позволяли показать свои творческие возможности и таланты, утвердить свой статус в обществе, заслужить уважение окружающих, передать свое умение молодым.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0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6381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   </a:t>
            </a:r>
            <a:r>
              <a:rPr lang="ru-RU" sz="2200" dirty="0"/>
              <a:t>Народные праздники на Руси отмечались с песнями, плясками, своеобразными ритуалами, играми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r>
              <a:rPr lang="ru-RU" sz="2200" dirty="0"/>
              <a:t> </a:t>
            </a:r>
            <a:r>
              <a:rPr lang="ru-RU" sz="2200" dirty="0" smtClean="0"/>
              <a:t> </a:t>
            </a:r>
            <a:r>
              <a:rPr lang="ru-RU" sz="2200" dirty="0"/>
              <a:t>  Для нравственного и культурного воспитания дошкольников в детских садах все чаще проводятся русские народные праздники. С помощью подобных мероприятий открывается отличная возможность приобщения детей к истокам народной культуры, возникает возможность окунуться детям в мир духовного и земного бытия прадедов.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901967" cy="2194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52" y="1694278"/>
            <a:ext cx="3714800" cy="21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праздников в детском саду: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/>
              <a:t>  </a:t>
            </a:r>
            <a:r>
              <a:rPr lang="ru-RU" sz="2200" dirty="0" smtClean="0"/>
              <a:t>Приобщать </a:t>
            </a:r>
            <a:r>
              <a:rPr lang="ru-RU" sz="2200" dirty="0"/>
              <a:t> детей к истокам русской народной культуры; формировать интерес, уважительное отношение к традициям своего народа; воспитывать культуру поведения на праздниках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en-US" sz="2200" dirty="0" smtClean="0"/>
              <a:t>  </a:t>
            </a:r>
            <a:r>
              <a:rPr lang="ru-RU" sz="2200" dirty="0" smtClean="0"/>
              <a:t>Оптимальным </a:t>
            </a:r>
            <a:r>
              <a:rPr lang="ru-RU" sz="2200" dirty="0"/>
              <a:t>для духовно-нравственного воспитания в детском </a:t>
            </a:r>
            <a:r>
              <a:rPr lang="ru-RU" sz="2200" dirty="0" smtClean="0"/>
              <a:t>саду </a:t>
            </a:r>
            <a:r>
              <a:rPr lang="ru-RU" sz="2200" dirty="0"/>
              <a:t>является проведение календарных праздников: осенью - «</a:t>
            </a:r>
            <a:r>
              <a:rPr lang="ru-RU" sz="2200" dirty="0" err="1"/>
              <a:t>Осенины</a:t>
            </a:r>
            <a:r>
              <a:rPr lang="ru-RU" sz="2200" dirty="0"/>
              <a:t>», «</a:t>
            </a:r>
            <a:r>
              <a:rPr lang="ru-RU" sz="2200" dirty="0" smtClean="0"/>
              <a:t>Ярмарка»; зимой </a:t>
            </a:r>
            <a:r>
              <a:rPr lang="ru-RU" sz="2200" dirty="0"/>
              <a:t>- </a:t>
            </a:r>
            <a:r>
              <a:rPr lang="ru-RU" sz="2200" dirty="0" smtClean="0"/>
              <a:t>«Новый год и Рождество</a:t>
            </a:r>
            <a:r>
              <a:rPr lang="ru-RU" sz="2200" dirty="0"/>
              <a:t>», </a:t>
            </a:r>
            <a:r>
              <a:rPr lang="ru-RU" sz="2200" dirty="0" smtClean="0"/>
              <a:t>«</a:t>
            </a:r>
            <a:r>
              <a:rPr lang="ru-RU" sz="2200" dirty="0"/>
              <a:t>Масленица»; весной - «Встреча весны» («Жаворонки»), «Пасха»; летом - «Праздник русской березки» </a:t>
            </a:r>
            <a:r>
              <a:rPr lang="ru-RU" sz="2200" dirty="0" smtClean="0"/>
              <a:t>(Троица</a:t>
            </a:r>
            <a:r>
              <a:rPr lang="ru-RU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009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946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Новый год и Рождество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599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/>
              <a:t>Главные зимние народные праздники -  сказочный и веселый Новый год, волшебное Рождество, таинственное Крещение. С давних времен праздник Новый год отмечается в России 1 января. В этот день все с трепетом ждут в гости главного героя славянских сказок – Дедушку Мороза – доброго волшебника, который приходит со своей внучкой Снегурочкой и приносит подарки. Символ  Нового Года – украшенная игрушками, сияющая огнями зелёная ель.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80" y="3717032"/>
            <a:ext cx="4139952" cy="27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    С </a:t>
            </a:r>
            <a:r>
              <a:rPr lang="ru-RU" sz="2800" b="1" dirty="0"/>
              <a:t>детьми в детском саду </a:t>
            </a:r>
            <a:r>
              <a:rPr lang="ru-RU" sz="2800" b="1" dirty="0" smtClean="0"/>
              <a:t>проводятся:</a:t>
            </a:r>
            <a:endParaRPr lang="ru-RU" sz="2800" b="1" dirty="0"/>
          </a:p>
          <a:p>
            <a:pPr algn="just"/>
            <a:r>
              <a:rPr lang="ru-RU" sz="2200" b="1" dirty="0" smtClean="0"/>
              <a:t>«</a:t>
            </a:r>
            <a:r>
              <a:rPr lang="ru-RU" sz="2200" b="1" dirty="0"/>
              <a:t>Новогодний хоровод»</a:t>
            </a:r>
            <a:r>
              <a:rPr lang="ru-RU" sz="2200" dirty="0"/>
              <a:t> (утренник со встречей Деда Мороза, хоровод вокруг елки, поздравления, подарки, костюмированный маскарад);</a:t>
            </a:r>
          </a:p>
          <a:p>
            <a:pPr algn="just"/>
            <a:r>
              <a:rPr lang="ru-RU" sz="2200" b="1" dirty="0" smtClean="0"/>
              <a:t>«</a:t>
            </a:r>
            <a:r>
              <a:rPr lang="ru-RU" sz="2200" b="1" dirty="0"/>
              <a:t>Снежные бои»</a:t>
            </a:r>
            <a:r>
              <a:rPr lang="ru-RU" sz="2200" dirty="0"/>
              <a:t> (уличные игры с бросанием снежков, лепкой Снеговика, рисованием красками на снегу, зимними спортивными соревнованиями);</a:t>
            </a:r>
          </a:p>
          <a:p>
            <a:pPr algn="just"/>
            <a:r>
              <a:rPr lang="ru-RU" sz="2200" b="1" dirty="0" smtClean="0"/>
              <a:t>Зимние </a:t>
            </a:r>
            <a:r>
              <a:rPr lang="ru-RU" sz="2200" b="1" dirty="0"/>
              <a:t>посиделки </a:t>
            </a:r>
            <a:r>
              <a:rPr lang="ru-RU" sz="2200" dirty="0"/>
              <a:t>(занятия в группе с использованием загадок, пословиц, стихотворений, песен, примет, иллюстраций).</a:t>
            </a:r>
          </a:p>
          <a:p>
            <a:pPr algn="just"/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8" y="4360860"/>
            <a:ext cx="4186808" cy="23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entury Schoolbook" pitchFamily="18" charset="0"/>
              </a:rPr>
              <a:t>Масленица – праздник проводов зимы и встречи весны</a:t>
            </a:r>
            <a:endParaRPr lang="ru-RU" sz="32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344"/>
            <a:ext cx="8229600" cy="5438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  Отмечал </a:t>
            </a:r>
            <a:r>
              <a:rPr lang="ru-RU" sz="2200" dirty="0"/>
              <a:t>русский народ с размахом и весенние народные праздники. Наступление весны знаменуется приходом Масленицы. Для каждого дня Масленицы есть свое название, игры и обычаи. В эти дни пекли блины, парились в бане, сытно ели, ходили в гости, устраивали всевозможные игры, кулачные бои, балаганы для скоморохов. Главным развлечением было катание детей и молодежи с ледяных горок, которые старались украсить фонариками и флажками. </a:t>
            </a: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  Главным атрибутом праздника была кукла Масленица, которую изготавливали из соломы и в последний день сжигали на костре, просили друг у друга прощение.</a:t>
            </a:r>
          </a:p>
          <a:p>
            <a:pPr marL="0" indent="0" algn="just">
              <a:buNone/>
            </a:pPr>
            <a:r>
              <a:rPr lang="ru-RU" sz="2200" dirty="0" smtClean="0"/>
              <a:t>  Сегодня </a:t>
            </a:r>
            <a:r>
              <a:rPr lang="ru-RU" sz="2200" dirty="0"/>
              <a:t>эти традиции </a:t>
            </a:r>
            <a:r>
              <a:rPr lang="ru-RU" sz="2200" dirty="0" err="1"/>
              <a:t>возраждают</a:t>
            </a:r>
            <a:r>
              <a:rPr lang="ru-RU" sz="2200" dirty="0"/>
              <a:t> сотрудники детских садов, проводя с детьми весёлую Масленицу. С песнями, хороводами и </a:t>
            </a:r>
            <a:r>
              <a:rPr lang="ru-RU" sz="2200" dirty="0" err="1"/>
              <a:t>потешками</a:t>
            </a:r>
            <a:r>
              <a:rPr lang="ru-RU" sz="2200" dirty="0"/>
              <a:t>, ребята угощаются блинами и принимают участие в русских народных играх.</a:t>
            </a:r>
          </a:p>
          <a:p>
            <a:pPr marL="0" lvl="0" indent="365125" algn="just">
              <a:buNone/>
              <a:defRPr/>
            </a:pPr>
            <a:endParaRPr lang="ru-RU" sz="22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396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Schoolbook</vt:lpstr>
      <vt:lpstr>Тема Office</vt:lpstr>
      <vt:lpstr>Народные праздники в детском саду.</vt:lpstr>
      <vt:lpstr>Что такое праздник?</vt:lpstr>
      <vt:lpstr>Презентация PowerPoint</vt:lpstr>
      <vt:lpstr>  Функции народных праздников:</vt:lpstr>
      <vt:lpstr>Презентация PowerPoint</vt:lpstr>
      <vt:lpstr>Цель праздников в детском саду:</vt:lpstr>
      <vt:lpstr>Новый год и Рождество</vt:lpstr>
      <vt:lpstr>Презентация PowerPoint</vt:lpstr>
      <vt:lpstr>Масленица – праздник проводов зимы и встречи весны</vt:lpstr>
      <vt:lpstr>Пасха</vt:lpstr>
      <vt:lpstr>Троица</vt:lpstr>
      <vt:lpstr>Осенины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праздники.</dc:title>
  <dc:creator>компьютер</dc:creator>
  <cp:lastModifiedBy>komh</cp:lastModifiedBy>
  <cp:revision>43</cp:revision>
  <dcterms:created xsi:type="dcterms:W3CDTF">2016-03-27T04:57:39Z</dcterms:created>
  <dcterms:modified xsi:type="dcterms:W3CDTF">2022-02-14T06:51:18Z</dcterms:modified>
</cp:coreProperties>
</file>