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39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0%D0%BD%D0%B3%D0%BB%D0%B8%D0%B9%D1%81%D0%BA%D0%B8%D0%B9_%D1%8F%D0%B7%D1%8B%D0%BA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gif"/><Relationship Id="rId4" Type="http://schemas.openxmlformats.org/officeDocument/2006/relationships/hyperlink" Target="https://ru.wikipedia.org/wiki/%D0%9C%D1%83%D0%BB%D1%8C%D1%82%D0%B8%D0%BC%D0%B5%D0%B4%D0%B8%D0%B0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ольга\Desktop\informatika-300x2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24731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0" y="1268760"/>
            <a:ext cx="8172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Медиабезопасность</a:t>
            </a:r>
            <a:r>
              <a:rPr lang="ru-RU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детей.</a:t>
            </a:r>
          </a:p>
          <a:p>
            <a:pPr algn="ctr"/>
            <a:r>
              <a:rPr lang="ru-RU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Роль семьи и образовательных учреждений</a:t>
            </a:r>
          </a:p>
          <a:p>
            <a:pPr algn="ctr"/>
            <a:r>
              <a:rPr lang="ru-RU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в её организации.</a:t>
            </a:r>
            <a:endParaRPr lang="ru-RU" sz="40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ольга\Desktop\informatika-300x2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24731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51520" y="0"/>
            <a:ext cx="8712968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Освоение </a:t>
            </a:r>
            <a:r>
              <a:rPr lang="ru-RU" sz="32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медиакультуры</a:t>
            </a:r>
            <a:r>
              <a:rPr lang="ru-RU" sz="32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в школе должно способствовать: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реализации творческого потенциала школьников;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формированию равновесия  в эмоциональном и интеллектуальном освоении мира;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формированию личной и активизации общественной позиции школьника;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освоению умений и навыков, необходимых для полноценного понимания информации и создания собственных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медиа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возникновению действенной системы работы над проектами;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интенсификации освоения знаний и умений, формированию целостной картины мира.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ольга\Desktop\informatika-300x2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24731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23528" y="332656"/>
            <a:ext cx="799288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Цель занятий по </a:t>
            </a:r>
            <a:r>
              <a:rPr lang="ru-RU" sz="28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медиабезопасности</a:t>
            </a:r>
            <a:r>
              <a:rPr lang="ru-RU" sz="2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– обеспечение информационной безопасности несовершеннолетних обучающихся и воспитанников путем привития им навыков ответственного и безопасного поведения в современной информационно-телекоммуникационной среде.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6" name="Picture 2" descr="C:\Users\ольга\Desktop\Man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2665472"/>
            <a:ext cx="3744416" cy="39498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ольга\Desktop\informatika-300x2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24731" cy="6858000"/>
          </a:xfrm>
          <a:prstGeom prst="rect">
            <a:avLst/>
          </a:prstGeom>
          <a:noFill/>
        </p:spPr>
      </p:pic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1" y="-117324"/>
            <a:ext cx="9143999" cy="698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Задачи занятий по </a:t>
            </a:r>
            <a:r>
              <a:rPr kumimoji="0" lang="ru-RU" sz="3200" b="1" i="0" u="sng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медиабезопасности</a:t>
            </a:r>
            <a:r>
              <a:rPr kumimoji="0" lang="ru-RU" sz="3200" b="1" i="0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sng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информирование учащихся о видах информации, способной причинить вред здоровью и развитию;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информирование учащихся о способах незаконного распространения такой;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ознакомление учащихся с международными принципами и нормами, с   нормативными правовыми актами Российской Федерации, регулирующими вопросы информационной безопасности несовершеннолетних;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обучение детей и подростков правилам ответственного и безопасного пользования услугами Интернет и мобильной (сотовой) связи, другими электронными средствами связи;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профилактика формирования у учащихся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Интернет-зависимости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игровой зависимости (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игромании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гэмблинга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);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предупреждение совершения учащимися правонарушений с использованием информационно-коммуникационных технологий. 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ольга\Desktop\informatika-300x2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24731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79512" y="0"/>
            <a:ext cx="8784976" cy="8463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Ожидаемые результаты в ходе занятий по </a:t>
            </a:r>
            <a:r>
              <a:rPr lang="ru-RU" sz="32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медиабезопасности</a:t>
            </a:r>
            <a:r>
              <a:rPr lang="ru-RU" sz="32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>
              <a:buFont typeface="Wingdings" pitchFamily="2" charset="2"/>
              <a:buChar char="Ø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критически относиться к информации, распространяемой в сетях интернет, мобильной (сотовой) связи, посредством иных электронных средств массовой коммуникации; </a:t>
            </a:r>
          </a:p>
          <a:p>
            <a:pPr lvl="0">
              <a:buFont typeface="Wingdings" pitchFamily="2" charset="2"/>
              <a:buChar char="Ø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отличать достоверные сведения от недостоверных, вредную для детей информацию от безопасной; </a:t>
            </a:r>
          </a:p>
          <a:p>
            <a:pPr lvl="0">
              <a:buFont typeface="Wingdings" pitchFamily="2" charset="2"/>
              <a:buChar char="Ø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избегать навязывания  информации, способной причинить вред детскому здоровью, нравственному и психическому развитию, чести, достоинству и репутации; </a:t>
            </a:r>
          </a:p>
          <a:p>
            <a:pPr lvl="0">
              <a:buFont typeface="Wingdings" pitchFamily="2" charset="2"/>
              <a:buChar char="Ø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распознавать признаки злоупотребления детской неопытностью и доверчивостью, попытки вовлечения их в противоправную и иную антиобщественную деятельность; </a:t>
            </a:r>
          </a:p>
          <a:p>
            <a:pPr lvl="0">
              <a:buFont typeface="Wingdings" pitchFamily="2" charset="2"/>
              <a:buChar char="Ø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распознавать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манипулятивные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техники, используемые при подаче рекламной и иной информации; </a:t>
            </a:r>
          </a:p>
          <a:p>
            <a:pPr lvl="0">
              <a:buFont typeface="Wingdings" pitchFamily="2" charset="2"/>
              <a:buChar char="Ø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применять эффективные меры самозащиты от нежелательной для них информации и контактов в сетях.</a:t>
            </a:r>
          </a:p>
          <a:p>
            <a:pPr algn="ctr"/>
            <a:endParaRPr lang="ru-RU" sz="3200" b="1" u="sng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u="sng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ольга\Desktop\informatika-300x2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24731" cy="6858000"/>
          </a:xfrm>
          <a:prstGeom prst="rect">
            <a:avLst/>
          </a:prstGeom>
          <a:noFill/>
        </p:spPr>
      </p:pic>
      <p:pic>
        <p:nvPicPr>
          <p:cNvPr id="26626" name="Picture 2" descr="C:\Users\ольга\Desktop\animashki-komputeri-37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67536" y="3645024"/>
            <a:ext cx="4176464" cy="2639525"/>
          </a:xfrm>
          <a:prstGeom prst="rect">
            <a:avLst/>
          </a:prstGeom>
          <a:noFill/>
        </p:spPr>
      </p:pic>
      <p:pic>
        <p:nvPicPr>
          <p:cNvPr id="26628" name="Picture 4" descr="C:\Users\ольга\Desktop\рррр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9" y="218864"/>
            <a:ext cx="4968552" cy="37229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ольга\Desktop\informatika-300x2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70" y="0"/>
            <a:ext cx="9124730" cy="6857999"/>
          </a:xfrm>
          <a:prstGeom prst="rect">
            <a:avLst/>
          </a:prstGeom>
          <a:noFill/>
        </p:spPr>
      </p:pic>
      <p:sp>
        <p:nvSpPr>
          <p:cNvPr id="2050" name="AutoShape 2" descr="Картинки по запросу фото удивленного ребенк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2" name="Picture 4" descr="C:\Users\ольга\Desktop\skupka-telefonov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5013176"/>
            <a:ext cx="2015149" cy="1440160"/>
          </a:xfrm>
          <a:prstGeom prst="rect">
            <a:avLst/>
          </a:prstGeom>
          <a:noFill/>
        </p:spPr>
      </p:pic>
      <p:sp>
        <p:nvSpPr>
          <p:cNvPr id="7" name="Овал 6"/>
          <p:cNvSpPr/>
          <p:nvPr/>
        </p:nvSpPr>
        <p:spPr>
          <a:xfrm>
            <a:off x="2483768" y="1196752"/>
            <a:ext cx="3888432" cy="388843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Picture 3" descr="C:\Users\ольга\Desktop\скачанные файлы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15816" y="2060848"/>
            <a:ext cx="2952328" cy="1955917"/>
          </a:xfrm>
          <a:prstGeom prst="rect">
            <a:avLst/>
          </a:prstGeom>
          <a:noFill/>
        </p:spPr>
      </p:pic>
      <p:pic>
        <p:nvPicPr>
          <p:cNvPr id="2054" name="Picture 6" descr="C:\Users\ольга\Desktop\скачанные файлы (1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72200" y="548680"/>
            <a:ext cx="2143125" cy="2143125"/>
          </a:xfrm>
          <a:prstGeom prst="rect">
            <a:avLst/>
          </a:prstGeom>
          <a:noFill/>
        </p:spPr>
      </p:pic>
      <p:pic>
        <p:nvPicPr>
          <p:cNvPr id="2055" name="Picture 7" descr="C:\Users\ольга\Desktop\скачанные файлы (2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9512" y="1484784"/>
            <a:ext cx="2016224" cy="1312721"/>
          </a:xfrm>
          <a:prstGeom prst="rect">
            <a:avLst/>
          </a:prstGeom>
          <a:noFill/>
        </p:spPr>
      </p:pic>
      <p:pic>
        <p:nvPicPr>
          <p:cNvPr id="2056" name="Picture 8" descr="C:\Users\ольга\Desktop\i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75856" y="137236"/>
            <a:ext cx="1872208" cy="892036"/>
          </a:xfrm>
          <a:prstGeom prst="rect">
            <a:avLst/>
          </a:prstGeom>
          <a:noFill/>
        </p:spPr>
      </p:pic>
      <p:pic>
        <p:nvPicPr>
          <p:cNvPr id="2057" name="Picture 9" descr="C:\Users\ольга\Desktop\скачанные файлы (3)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012160" y="4341014"/>
            <a:ext cx="2849628" cy="1896298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5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0"/>
                            </p:stCondLst>
                            <p:childTnLst>
                              <p:par>
                                <p:cTn id="2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ольга\Desktop\informatika-300x2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69" y="0"/>
            <a:ext cx="9124731" cy="6858000"/>
          </a:xfrm>
          <a:prstGeom prst="rect">
            <a:avLst/>
          </a:prstGeom>
          <a:noFill/>
        </p:spPr>
      </p:pic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540256"/>
            <a:ext cx="91440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sng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Медиа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 tooltip="Английский язык"/>
              </a:rPr>
              <a:t>англ.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media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это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средства коммуникации.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Медиаданные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— совокупность различных видов данных,  содержащих текстовую, звуковую и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визуальную информацию —  графику, видео,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анимацию (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4" tooltip="Мультимедиа"/>
              </a:rPr>
              <a:t>мультимедиа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3" name="Picture 3" descr="C:\Users\ольга\Desktop\komputeri-132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4355976" y="2996952"/>
            <a:ext cx="3240358" cy="31263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ольга\Desktop\informatika-300x2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69" y="0"/>
            <a:ext cx="9124731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23528" y="476672"/>
            <a:ext cx="7704856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Возможности мультимедиа:</a:t>
            </a:r>
          </a:p>
          <a:p>
            <a:pPr algn="ctr"/>
            <a:endParaRPr lang="ru-RU" sz="2800" b="1" u="sng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arenR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является источником информации;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компенсирует дефицит общения;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организует отдых и общение;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используется как средство обучения.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ольга\Desktop\9759468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2924944"/>
            <a:ext cx="2664296" cy="26642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ольга\Desktop\informatika-300x2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24731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23528" y="188640"/>
            <a:ext cx="8208912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Онлайн – угрозы:</a:t>
            </a:r>
          </a:p>
          <a:p>
            <a:pPr algn="ctr"/>
            <a:endParaRPr lang="ru-RU" sz="2800" b="1" u="sng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arenR"/>
            </a:pP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контентные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риски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(нецензурные тексты, порнография, пропаганда экстремизма и наркотиков);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нарушение безопасности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(вирусы,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трояны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спам);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онлайн-мошеничество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фишинг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коммуникационные риски</a:t>
            </a:r>
          </a:p>
          <a:p>
            <a:pPr marL="514350" indent="-51435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(незаконный контакт, </a:t>
            </a:r>
          </a:p>
          <a:p>
            <a:pPr marL="514350" indent="-514350"/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киберпреследование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514350" indent="-514350"/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ольга\Desktop\funs-116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3116966"/>
            <a:ext cx="2610544" cy="34807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ольга\Desktop\informatika-300x2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69" y="0"/>
            <a:ext cx="9124731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0" y="260648"/>
            <a:ext cx="8676456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Мультимедийная</a:t>
            </a:r>
            <a:r>
              <a:rPr lang="ru-RU" sz="32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активность детей:</a:t>
            </a:r>
          </a:p>
          <a:p>
            <a:pPr algn="ctr"/>
            <a:endParaRPr lang="ru-RU" sz="3200" b="1" u="sng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 года –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становятся активными телезрителями;</a:t>
            </a:r>
          </a:p>
          <a:p>
            <a:pPr>
              <a:buFont typeface="Wingdings" pitchFamily="2" charset="2"/>
              <a:buChar char="Ø"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 года –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самостоятельно выбирают любимые мультфильмы, телепередачи;</a:t>
            </a:r>
          </a:p>
          <a:p>
            <a:pPr>
              <a:buFont typeface="Wingdings" pitchFamily="2" charset="2"/>
              <a:buChar char="Ø"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5-6 лет –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начинают осваивать компьютер;</a:t>
            </a:r>
          </a:p>
          <a:p>
            <a:pPr>
              <a:buFont typeface="Wingdings" pitchFamily="2" charset="2"/>
              <a:buChar char="Ø"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первоклассники –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имеют значительный мультимедийный опыт.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ольга\Desktop\58df17150c9a2afe8be49d8180a65887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3477006"/>
            <a:ext cx="3816424" cy="2968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ольга\Desktop\informatika-300x2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24731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23528" y="476672"/>
            <a:ext cx="7344816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Негативные последствия чрезмерного </a:t>
            </a:r>
          </a:p>
          <a:p>
            <a:pPr algn="ctr"/>
            <a:r>
              <a:rPr lang="ru-RU" sz="32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использования мультимедиа:</a:t>
            </a:r>
          </a:p>
          <a:p>
            <a:pPr algn="ctr"/>
            <a:endParaRPr lang="ru-RU" sz="3200" b="1" u="sng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arenR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ухудшение  зрения;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психические расстройства;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ослабление физического состояния.</a:t>
            </a:r>
          </a:p>
          <a:p>
            <a:pPr marL="514350" indent="-514350">
              <a:buFont typeface="+mj-lt"/>
              <a:buAutoNum type="arabicParenR"/>
            </a:pP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ольга\Desktop\нервный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3573016"/>
            <a:ext cx="4257864" cy="25110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ольга\Desktop\informatika-300x2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24731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79512" y="188640"/>
            <a:ext cx="864096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Русурсный</a:t>
            </a:r>
            <a:r>
              <a:rPr lang="ru-RU" sz="32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потенциал семьи:</a:t>
            </a:r>
            <a:endParaRPr lang="ru-RU" sz="3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arenR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информационный фонд семьи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(совокупность профессиональной информации, общеобразовательных и культурных знаний, житейской, справочной и развлекательной информации);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информационно-технологические возможности семьи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(компьютеры, планшеты, телефоны и иные средства обработки цифровой информации, Интернет, электронная почта, программные продукты).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ольга\Desktop\images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5085184"/>
            <a:ext cx="1872208" cy="15263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ольга\Desktop\informatika-300x2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24731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23528" y="0"/>
            <a:ext cx="7776864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Пункты соглашения по использованию Интернета: 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определение сайтов, посещаемых детьми;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согласование времени нахождения детей в сети;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обговаривание способов действия при появлении дискомфорта, опасности;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защита личных данных;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обеспечение безопасности;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проговаривание правил общения в сети.</a:t>
            </a:r>
          </a:p>
          <a:p>
            <a:pPr marL="514350" indent="-514350">
              <a:buFont typeface="+mj-lt"/>
              <a:buAutoNum type="arabicParenR"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arenR"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arenR"/>
            </a:pP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2" name="Picture 2" descr="C:\Users\ольга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4437112"/>
            <a:ext cx="3230488" cy="24208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402</TotalTime>
  <Words>515</Words>
  <Application>Microsoft Office PowerPoint</Application>
  <PresentationFormat>Экран (4:3)</PresentationFormat>
  <Paragraphs>71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adm</cp:lastModifiedBy>
  <cp:revision>44</cp:revision>
  <dcterms:created xsi:type="dcterms:W3CDTF">2016-01-12T06:12:41Z</dcterms:created>
  <dcterms:modified xsi:type="dcterms:W3CDTF">2021-04-16T06:52:49Z</dcterms:modified>
</cp:coreProperties>
</file>