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256" r:id="rId2"/>
    <p:sldId id="272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8" r:id="rId11"/>
    <p:sldId id="267" r:id="rId12"/>
    <p:sldId id="270" r:id="rId13"/>
    <p:sldId id="269" r:id="rId14"/>
    <p:sldId id="271" r:id="rId15"/>
    <p:sldId id="26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A8A400"/>
    <a:srgbClr val="3F3E00"/>
    <a:srgbClr val="0079CC"/>
    <a:srgbClr val="FF6565"/>
    <a:srgbClr val="1A1400"/>
    <a:srgbClr val="FFF3D1"/>
    <a:srgbClr val="FFEC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252" y="1122363"/>
            <a:ext cx="3971498" cy="2387600"/>
          </a:xfrm>
        </p:spPr>
        <p:txBody>
          <a:bodyPr anchor="b">
            <a:scene3d>
              <a:camera prst="orthographicFront"/>
              <a:lightRig rig="sunset" dir="t"/>
            </a:scene3d>
            <a:sp3d extrusionH="57150" contourW="12700" prstMaterial="matte">
              <a:bevelT w="38100" h="38100"/>
              <a:contourClr>
                <a:srgbClr val="5E5C00"/>
              </a:contourClr>
            </a:sp3d>
          </a:bodyPr>
          <a:lstStyle>
            <a:lvl1pPr algn="ctr">
              <a:defRPr sz="4800">
                <a:solidFill>
                  <a:srgbClr val="3A3900"/>
                </a:solidFill>
                <a:effectLst>
                  <a:glow rad="50800">
                    <a:srgbClr val="9E9A00"/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251" y="3602038"/>
            <a:ext cx="397149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6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044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681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033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331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013" y="918169"/>
            <a:ext cx="3998794" cy="2852737"/>
          </a:xfrm>
        </p:spPr>
        <p:txBody>
          <a:bodyPr anchor="b">
            <a:scene3d>
              <a:camera prst="orthographicFront"/>
              <a:lightRig rig="sunset" dir="t"/>
            </a:scene3d>
            <a:sp3d extrusionH="57150" contourW="12700" prstMaterial="matte">
              <a:bevelT w="38100" h="38100"/>
              <a:contourClr>
                <a:srgbClr val="5E5C00"/>
              </a:contourClr>
            </a:sp3d>
          </a:bodyPr>
          <a:lstStyle>
            <a:lvl1pPr algn="ctr">
              <a:defRPr sz="4800">
                <a:solidFill>
                  <a:srgbClr val="740027"/>
                </a:solidFill>
                <a:effectLst>
                  <a:glow rad="50800">
                    <a:srgbClr val="9E9A00"/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013" y="3797894"/>
            <a:ext cx="399879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6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099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307" y="1663392"/>
            <a:ext cx="4173655" cy="49386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535" y="255942"/>
            <a:ext cx="4217158" cy="634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957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242294"/>
            <a:ext cx="425252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5" y="1626571"/>
            <a:ext cx="42525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365" y="2505074"/>
            <a:ext cx="4252521" cy="4100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798" y="252485"/>
            <a:ext cx="42525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798" y="1160060"/>
            <a:ext cx="4252521" cy="54454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127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165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739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2" y="307072"/>
            <a:ext cx="40533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829" y="307072"/>
            <a:ext cx="4148919" cy="62438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252" y="2057400"/>
            <a:ext cx="4053383" cy="44935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598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7" y="279779"/>
            <a:ext cx="4053386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63068" y="279779"/>
            <a:ext cx="4053385" cy="60765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547" y="2006221"/>
            <a:ext cx="4053386" cy="43501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08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07" y="255942"/>
            <a:ext cx="41762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/>
            </a:scene3d>
            <a:sp3d extrusionH="57150" prstMaterial="matte">
              <a:bevelT w="38100" h="38100"/>
              <a:contourClr>
                <a:srgbClr val="3F3E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07" y="1661848"/>
            <a:ext cx="4176215" cy="4940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36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990033"/>
          </a:solidFill>
          <a:effectLst/>
          <a:latin typeface="Arial Black" panose="020B0A04020102020204" pitchFamily="34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8.wdp"/><Relationship Id="rId3" Type="http://schemas.microsoft.com/office/2007/relationships/hdphoto" Target="../media/hdphoto30.wdp"/><Relationship Id="rId7" Type="http://schemas.microsoft.com/office/2007/relationships/hdphoto" Target="../media/hdphoto32.wdp"/><Relationship Id="rId12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microsoft.com/office/2007/relationships/hdphoto" Target="../media/hdphoto34.wdp"/><Relationship Id="rId5" Type="http://schemas.microsoft.com/office/2007/relationships/hdphoto" Target="../media/hdphoto31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3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hdphoto" Target="../media/hdphoto8.wdp"/><Relationship Id="rId3" Type="http://schemas.microsoft.com/office/2007/relationships/hdphoto" Target="../media/hdphoto35.wdp"/><Relationship Id="rId7" Type="http://schemas.microsoft.com/office/2007/relationships/hdphoto" Target="../media/hdphoto37.wdp"/><Relationship Id="rId12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microsoft.com/office/2007/relationships/hdphoto" Target="../media/hdphoto39.wdp"/><Relationship Id="rId5" Type="http://schemas.microsoft.com/office/2007/relationships/hdphoto" Target="../media/hdphoto36.wdp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microsoft.com/office/2007/relationships/hdphoto" Target="../media/hdphoto38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3" Type="http://schemas.microsoft.com/office/2007/relationships/hdphoto" Target="../media/hdphoto40.wdp"/><Relationship Id="rId7" Type="http://schemas.openxmlformats.org/officeDocument/2006/relationships/image" Target="../media/image59.png"/><Relationship Id="rId12" Type="http://schemas.microsoft.com/office/2007/relationships/hdphoto" Target="../media/hdphoto8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1.wdp"/><Relationship Id="rId11" Type="http://schemas.openxmlformats.org/officeDocument/2006/relationships/image" Target="../media/image13.png"/><Relationship Id="rId5" Type="http://schemas.openxmlformats.org/officeDocument/2006/relationships/image" Target="../media/image58.png"/><Relationship Id="rId10" Type="http://schemas.microsoft.com/office/2007/relationships/hdphoto" Target="../media/hdphoto43.wdp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44.wdp"/><Relationship Id="rId7" Type="http://schemas.microsoft.com/office/2007/relationships/hdphoto" Target="../media/hdphoto4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microsoft.com/office/2007/relationships/hdphoto" Target="../media/hdphoto8.wdp"/><Relationship Id="rId5" Type="http://schemas.microsoft.com/office/2007/relationships/hdphoto" Target="../media/hdphoto45.wdp"/><Relationship Id="rId10" Type="http://schemas.openxmlformats.org/officeDocument/2006/relationships/image" Target="../media/image13.png"/><Relationship Id="rId4" Type="http://schemas.openxmlformats.org/officeDocument/2006/relationships/image" Target="../media/image62.png"/><Relationship Id="rId9" Type="http://schemas.microsoft.com/office/2007/relationships/hdphoto" Target="../media/hdphoto47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0.wdp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microsoft.com/office/2007/relationships/hdphoto" Target="../media/hdphoto5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9.wdp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microsoft.com/office/2007/relationships/hdphoto" Target="../media/hdphoto51.wdp"/><Relationship Id="rId4" Type="http://schemas.microsoft.com/office/2007/relationships/hdphoto" Target="../media/hdphoto48.wdp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mg0.liveinternet.ru/images/attach/d/1/134/977/134977520_11.jpg" TargetMode="External"/><Relationship Id="rId13" Type="http://schemas.openxmlformats.org/officeDocument/2006/relationships/hyperlink" Target="https://clip.cookdiary.net/sites/default/files/wallpaper/field-clipart/304396/field-clipart-cloud-grass-background-304396-4071701.png" TargetMode="External"/><Relationship Id="rId3" Type="http://schemas.openxmlformats.org/officeDocument/2006/relationships/hyperlink" Target="https://img1.liveinternet.ru/images/attach/d/1/134/977/134977513_4.jpg" TargetMode="External"/><Relationship Id="rId7" Type="http://schemas.openxmlformats.org/officeDocument/2006/relationships/hyperlink" Target="https://img0.liveinternet.ru/images/attach/d/1/134/977/134977518_9.jpg" TargetMode="External"/><Relationship Id="rId12" Type="http://schemas.openxmlformats.org/officeDocument/2006/relationships/hyperlink" Target="https://img0.liveinternet.ru/images/attach/d/1/134/977/134977524_15.jpg" TargetMode="External"/><Relationship Id="rId2" Type="http://schemas.openxmlformats.org/officeDocument/2006/relationships/hyperlink" Target="https://www.liveinternet.ru/users/svetlana-sima/post41348829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1.liveinternet.ru/images/attach/d/1/134/977/134977517_8.jpg" TargetMode="External"/><Relationship Id="rId11" Type="http://schemas.openxmlformats.org/officeDocument/2006/relationships/hyperlink" Target="https://us.123rf.com/450wm/oleon17/oleon171606/oleon17160600043/58308854-boy-in-plaid-shirt-with-questions-isolated-on-white-background.jpg?ver=6" TargetMode="External"/><Relationship Id="rId5" Type="http://schemas.openxmlformats.org/officeDocument/2006/relationships/hyperlink" Target="https://img0.liveinternet.ru/images/attach/d/1/134/977/134977516_7.jpg" TargetMode="External"/><Relationship Id="rId10" Type="http://schemas.openxmlformats.org/officeDocument/2006/relationships/hyperlink" Target="https://img1.liveinternet.ru/images/attach/d/1/134/977/134977523_14.jpg" TargetMode="External"/><Relationship Id="rId4" Type="http://schemas.openxmlformats.org/officeDocument/2006/relationships/hyperlink" Target="https://img0.liveinternet.ru/images/attach/d/1/134/977/134977514_5.jpg" TargetMode="External"/><Relationship Id="rId9" Type="http://schemas.openxmlformats.org/officeDocument/2006/relationships/hyperlink" Target="https://img1.liveinternet.ru/images/attach/d/1/134/977/134977521_12.jpg" TargetMode="External"/><Relationship Id="rId14" Type="http://schemas.openxmlformats.org/officeDocument/2006/relationships/hyperlink" Target="http://d1841mjet2hm8m.cloudfront.net/thumb-900t/fb_1135/1620/39/200f7bec3bbfa466fd15ec2a5ed2a6dd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microsoft.com/office/2007/relationships/hdphoto" Target="../media/hdphoto14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7.wdp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8.wdp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8.wdp"/><Relationship Id="rId3" Type="http://schemas.microsoft.com/office/2007/relationships/hdphoto" Target="../media/hdphoto25.wdp"/><Relationship Id="rId7" Type="http://schemas.microsoft.com/office/2007/relationships/hdphoto" Target="../media/hdphoto27.wdp"/><Relationship Id="rId12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microsoft.com/office/2007/relationships/hdphoto" Target="../media/hdphoto29.wdp"/><Relationship Id="rId5" Type="http://schemas.microsoft.com/office/2007/relationships/hdphoto" Target="../media/hdphoto26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hdphoto2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3793D689-324E-4728-9D40-2A6D53C3A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3385" y="179895"/>
            <a:ext cx="4303395" cy="6470073"/>
          </a:xfrm>
          <a:prstGeom prst="roundRect">
            <a:avLst>
              <a:gd name="adj" fmla="val 15687"/>
            </a:avLst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FA02865-43EC-45EE-A41C-73627C85C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72000" y="2823874"/>
            <a:ext cx="4303396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40" y="719829"/>
            <a:ext cx="3971498" cy="1575581"/>
          </a:xfrm>
        </p:spPr>
        <p:txBody>
          <a:bodyPr>
            <a:noAutofit/>
          </a:bodyPr>
          <a:lstStyle/>
          <a:p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Юный разведчик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632" y="6349786"/>
            <a:ext cx="3104131" cy="356667"/>
          </a:xfrm>
        </p:spPr>
        <p:txBody>
          <a:bodyPr>
            <a:normAutofit/>
          </a:bodyPr>
          <a:lstStyle/>
          <a:p>
            <a:pPr algn="r"/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60D5F514-76F8-498D-923A-A328FDDC3F75}"/>
              </a:ext>
            </a:extLst>
          </p:cNvPr>
          <p:cNvSpPr txBox="1">
            <a:spLocks/>
          </p:cNvSpPr>
          <p:nvPr/>
        </p:nvSpPr>
        <p:spPr>
          <a:xfrm>
            <a:off x="233445" y="2507672"/>
            <a:ext cx="4034793" cy="14270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6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rgbClr val="1A1400"/>
                </a:solidFill>
              </a:rPr>
              <a:t>Дидактическая игра по развитию внимания</a:t>
            </a:r>
            <a:br>
              <a:rPr lang="ru-RU" dirty="0">
                <a:solidFill>
                  <a:srgbClr val="1A1400"/>
                </a:solidFill>
              </a:rPr>
            </a:br>
            <a:r>
              <a:rPr lang="ru-RU" dirty="0">
                <a:solidFill>
                  <a:srgbClr val="1A1400"/>
                </a:solidFill>
              </a:rPr>
              <a:t> у дошкольников</a:t>
            </a:r>
          </a:p>
          <a:p>
            <a:pPr algn="r"/>
            <a:r>
              <a:rPr lang="ru-RU" dirty="0">
                <a:solidFill>
                  <a:srgbClr val="1A1400"/>
                </a:solidFill>
              </a:rPr>
              <a:t>5 – 7 лет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51D882-53E7-4D7D-99BC-A5CC917A3D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1289" y="193963"/>
            <a:ext cx="4164107" cy="60544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Стрелка: вправо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5E551EA-9C2F-4BD2-9EB3-A9C15EF99026}"/>
              </a:ext>
            </a:extLst>
          </p:cNvPr>
          <p:cNvSpPr/>
          <p:nvPr/>
        </p:nvSpPr>
        <p:spPr>
          <a:xfrm>
            <a:off x="8131126" y="6028502"/>
            <a:ext cx="744270" cy="609744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253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62768-A4DD-4FA5-B345-26BB71A8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48" y="363966"/>
            <a:ext cx="4176215" cy="1425388"/>
          </a:xfrm>
        </p:spPr>
        <p:txBody>
          <a:bodyPr/>
          <a:lstStyle/>
          <a:p>
            <a:r>
              <a:rPr lang="ru-RU" sz="2800" dirty="0"/>
              <a:t>Подбери к этому рисунку соответствующую схему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5B4C2B-442E-4A16-809F-A7E0FE284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1447" y="4585447"/>
            <a:ext cx="2003611" cy="1902759"/>
          </a:xfrm>
          <a:prstGeom prst="roundRect">
            <a:avLst>
              <a:gd name="adj" fmla="val 7480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9ED665-44BA-4BCC-AB0A-5C86550BE8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1859" y="1928103"/>
            <a:ext cx="2333894" cy="1902759"/>
          </a:xfrm>
          <a:prstGeom prst="roundRect">
            <a:avLst>
              <a:gd name="adj" fmla="val 12707"/>
            </a:avLst>
          </a:prstGeom>
          <a:ln w="57150">
            <a:solidFill>
              <a:srgbClr val="FF6565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9714C3-8DFC-41A7-80A1-49591D85D7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1446" y="1754840"/>
            <a:ext cx="2003612" cy="1902759"/>
          </a:xfrm>
          <a:prstGeom prst="roundRect">
            <a:avLst>
              <a:gd name="adj" fmla="val 8893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E53971-E732-4D01-B9D5-D2E4930CF6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95033" y="363966"/>
            <a:ext cx="2003611" cy="1902759"/>
          </a:xfrm>
          <a:prstGeom prst="roundRect">
            <a:avLst>
              <a:gd name="adj" fmla="val 8893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28D9B3-160D-45A5-9440-38360ACCFE4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95033" y="3273465"/>
            <a:ext cx="2003611" cy="1902759"/>
          </a:xfrm>
          <a:prstGeom prst="roundRect">
            <a:avLst>
              <a:gd name="adj" fmla="val 9600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A6AE597-9498-4B97-B4EF-42839F99797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5439" y="3429000"/>
            <a:ext cx="2316941" cy="3368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Стрелка: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C7D67C6-3F23-4113-845C-2E796CB34926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326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9677B-A02B-40F2-B41E-0767EE03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71927"/>
            <a:ext cx="4176215" cy="1325563"/>
          </a:xfrm>
        </p:spPr>
        <p:txBody>
          <a:bodyPr/>
          <a:lstStyle/>
          <a:p>
            <a:r>
              <a:rPr lang="ru-RU" sz="2800" dirty="0"/>
              <a:t>Какая рама подходит по размеру к этому окну?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DFF2D9-2AE4-4364-8E46-47D303FE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28121" y="3107169"/>
            <a:ext cx="2023939" cy="1914238"/>
          </a:xfrm>
          <a:prstGeom prst="roundRect">
            <a:avLst>
              <a:gd name="adj" fmla="val 11047"/>
            </a:avLst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CE651C-4815-4DBB-A188-778240271F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1274" y="2073442"/>
            <a:ext cx="2475951" cy="1672191"/>
          </a:xfrm>
          <a:prstGeom prst="roundRect">
            <a:avLst>
              <a:gd name="adj" fmla="val 13207"/>
            </a:avLst>
          </a:prstGeom>
          <a:ln w="57150">
            <a:solidFill>
              <a:srgbClr val="FF6565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BB1411-5E06-455D-8C5F-0C864D6512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96863" y="371927"/>
            <a:ext cx="2023939" cy="1914238"/>
          </a:xfrm>
          <a:prstGeom prst="roundRect">
            <a:avLst>
              <a:gd name="adj" fmla="val 11750"/>
            </a:avLst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69FBDB-9DA1-4F76-B12B-E7EAFE7040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3934" y="4587877"/>
            <a:ext cx="2023939" cy="1914238"/>
          </a:xfrm>
          <a:prstGeom prst="roundRect">
            <a:avLst>
              <a:gd name="adj" fmla="val 9642"/>
            </a:avLst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2C4B412-409C-4528-8BF6-7EA81FCDD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3933" y="1831395"/>
            <a:ext cx="2023939" cy="1914238"/>
          </a:xfrm>
          <a:prstGeom prst="roundRect">
            <a:avLst>
              <a:gd name="adj" fmla="val 12452"/>
            </a:avLst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211057-75D6-4981-92E5-DD15D7AB9CF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5439" y="3429000"/>
            <a:ext cx="2316941" cy="3368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Стрелка: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6D21203-3F1F-483F-8461-5346BB66B0C2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78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41303F-B093-4855-A668-F1D313DA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Какая фигура отличается от остальных?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84EEA6-5A78-48E1-933D-F2CB8A74A8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67738" y="4449688"/>
            <a:ext cx="2016956" cy="1896533"/>
          </a:xfrm>
          <a:prstGeom prst="roundRect">
            <a:avLst>
              <a:gd name="adj" fmla="val 11310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54103C-6ED0-47C4-A64F-D7FEA21C29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076" y="1662012"/>
            <a:ext cx="2243516" cy="21611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0AF13E-3812-4FE2-A5FC-1F21E4DA8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67738" y="1664135"/>
            <a:ext cx="2016955" cy="1878800"/>
          </a:xfrm>
          <a:prstGeom prst="roundRect">
            <a:avLst>
              <a:gd name="adj" fmla="val 10358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4BAB8D-CDA5-4051-90FF-86B365B94A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27478" y="374134"/>
            <a:ext cx="2016955" cy="1878800"/>
          </a:xfrm>
          <a:prstGeom prst="roundRect">
            <a:avLst>
              <a:gd name="adj" fmla="val 8555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4D989F-55BD-4960-ACB3-59CB32915B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27477" y="3221877"/>
            <a:ext cx="2016956" cy="1896533"/>
          </a:xfrm>
          <a:prstGeom prst="roundRect">
            <a:avLst>
              <a:gd name="adj" fmla="val 11310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8BEBE2-C6A6-45D9-8B3E-8CB88F6AD26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5439" y="3429000"/>
            <a:ext cx="2316941" cy="3368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56B37D-5304-48AD-805B-8086FE0D3E4A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843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D064D6-08D8-48DF-BE37-FB021107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Найди фигурки точно такой же величины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B119AC-10EF-45BD-B81C-4F6936D0D3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2694" y="4509666"/>
            <a:ext cx="1998133" cy="1890396"/>
          </a:xfrm>
          <a:prstGeom prst="roundRect">
            <a:avLst>
              <a:gd name="adj" fmla="val 9853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84987A-468D-413B-A436-FE226B6388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19840" y="1687542"/>
            <a:ext cx="2030987" cy="1890395"/>
          </a:xfrm>
          <a:prstGeom prst="roundRect">
            <a:avLst>
              <a:gd name="adj" fmla="val 7709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7F37BB-9820-4763-802C-FAD1760327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07467" y="255942"/>
            <a:ext cx="2030986" cy="1890395"/>
          </a:xfrm>
          <a:prstGeom prst="roundRect">
            <a:avLst>
              <a:gd name="adj" fmla="val 8062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0B9939-D4BB-4E1C-87F5-EA222E022C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07467" y="3182498"/>
            <a:ext cx="1998133" cy="1890396"/>
          </a:xfrm>
          <a:prstGeom prst="roundRect">
            <a:avLst>
              <a:gd name="adj" fmla="val 11645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4093937-3B9D-44C8-B32B-7FC93E6AC7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576101" y="1740734"/>
            <a:ext cx="1890396" cy="1998133"/>
          </a:xfrm>
          <a:prstGeom prst="roundRect">
            <a:avLst>
              <a:gd name="adj" fmla="val 9853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D011C10-4A19-4DE8-93F6-56442E789C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5439" y="3429000"/>
            <a:ext cx="2316941" cy="3368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0A31C60-5DC8-4F82-94C5-AD21257C6A2C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841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D5B51F-7C76-43B2-ADF1-A1C84B1F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Какой самовар повёрнут в другую сторону?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51607B-11FC-4286-887D-90FDEDFC5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549" y="1700758"/>
            <a:ext cx="2037960" cy="19631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A3CF59-75F5-44A8-843A-337F6E101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08480" y="255942"/>
            <a:ext cx="2037959" cy="1911525"/>
          </a:xfrm>
          <a:prstGeom prst="roundRect">
            <a:avLst>
              <a:gd name="adj" fmla="val 11352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58498A-E647-4B54-8901-1DD72167BE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46734" y="4445318"/>
            <a:ext cx="2037960" cy="1911525"/>
          </a:xfrm>
          <a:prstGeom prst="roundRect">
            <a:avLst>
              <a:gd name="adj" fmla="val 9779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248F6F-0F4F-4635-A68A-E5E024A8BF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46734" y="1581504"/>
            <a:ext cx="2037959" cy="1911525"/>
          </a:xfrm>
          <a:prstGeom prst="roundRect">
            <a:avLst>
              <a:gd name="adj" fmla="val 11833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E71079-8D77-4220-9CB0-05C1B335FE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08479" y="3146867"/>
            <a:ext cx="2037960" cy="1911525"/>
          </a:xfrm>
          <a:prstGeom prst="roundRect">
            <a:avLst>
              <a:gd name="adj" fmla="val 11304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4810A9-16BC-40A3-AB84-83D81FC0752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0327" y="3028998"/>
            <a:ext cx="2592054" cy="37687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Блок-схема: узел суммирова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BD1500E-5F3D-4A0A-8B76-148F952D5085}"/>
              </a:ext>
            </a:extLst>
          </p:cNvPr>
          <p:cNvSpPr/>
          <p:nvPr/>
        </p:nvSpPr>
        <p:spPr>
          <a:xfrm>
            <a:off x="5303520" y="5894362"/>
            <a:ext cx="689317" cy="623287"/>
          </a:xfrm>
          <a:prstGeom prst="flowChartSummingJunction">
            <a:avLst/>
          </a:prstGeom>
          <a:solidFill>
            <a:srgbClr val="00B0F0"/>
          </a:solidFill>
          <a:ln w="57150">
            <a:solidFill>
              <a:srgbClr val="0079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772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910CA-77C8-491A-BD0D-A13004C0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177564"/>
            <a:ext cx="4176215" cy="727731"/>
          </a:xfrm>
        </p:spPr>
        <p:txBody>
          <a:bodyPr/>
          <a:lstStyle/>
          <a:p>
            <a:r>
              <a:rPr lang="ru-RU" sz="2400" dirty="0"/>
              <a:t>Источники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9BE217-195C-4911-9C5E-83C805E6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7" y="905295"/>
            <a:ext cx="4176215" cy="5696763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https://www.liveinternet.ru/users/svetlana-sima/post413488298/</a:t>
            </a:r>
            <a:endParaRPr lang="ru-RU" sz="1400" dirty="0"/>
          </a:p>
          <a:p>
            <a:r>
              <a:rPr lang="en-US" sz="1400" dirty="0">
                <a:hlinkClick r:id="rId3"/>
              </a:rPr>
              <a:t>https://img1.liveinternet.ru/images/attach/d/1/134/977/134977513_4.jpg#DSD</a:t>
            </a:r>
            <a:endParaRPr lang="ru-RU" sz="1400" dirty="0"/>
          </a:p>
          <a:p>
            <a:r>
              <a:rPr lang="en-US" sz="1400" dirty="0">
                <a:hlinkClick r:id="rId4"/>
              </a:rPr>
              <a:t>https://img0.liveinternet.ru/images/attach/d/1/134/977/134977514_5.jpg#DSD</a:t>
            </a:r>
            <a:endParaRPr lang="ru-RU" sz="1400" dirty="0"/>
          </a:p>
          <a:p>
            <a:r>
              <a:rPr lang="en-US" sz="1400" dirty="0">
                <a:hlinkClick r:id="rId5"/>
              </a:rPr>
              <a:t>https://img0.liveinternet.ru/images/attach/d/1/134/977/134977516_7.jpg#DSD</a:t>
            </a:r>
            <a:endParaRPr lang="ru-RU" sz="1400" dirty="0"/>
          </a:p>
          <a:p>
            <a:r>
              <a:rPr lang="en-US" sz="1400" dirty="0">
                <a:hlinkClick r:id="rId6"/>
              </a:rPr>
              <a:t>https://img1.liveinternet.ru/images/attach/d/1/134/977/134977517_8.jpg#DSD</a:t>
            </a:r>
            <a:endParaRPr lang="ru-RU" sz="1400" dirty="0"/>
          </a:p>
          <a:p>
            <a:r>
              <a:rPr lang="en-US" sz="1400" dirty="0">
                <a:hlinkClick r:id="rId7"/>
              </a:rPr>
              <a:t>https://img0.liveinternet.ru/images/attach/d/1/134/977/134977518_9.jpg#DSD</a:t>
            </a:r>
            <a:endParaRPr lang="ru-RU" sz="1400" dirty="0"/>
          </a:p>
          <a:p>
            <a:r>
              <a:rPr lang="en-US" sz="1400" dirty="0">
                <a:hlinkClick r:id="rId8"/>
              </a:rPr>
              <a:t>https://img0.liveinternet.ru/images/attach/d/1/134/977/134977520_11.jpg#DSD</a:t>
            </a:r>
            <a:endParaRPr lang="ru-RU" sz="1400" dirty="0"/>
          </a:p>
          <a:p>
            <a:r>
              <a:rPr lang="en-US" sz="1400" dirty="0">
                <a:hlinkClick r:id="rId9"/>
              </a:rPr>
              <a:t>https://img1.liveinternet.ru/images/attach/d/1/134/977/134977521_12.jpg#DSD</a:t>
            </a:r>
            <a:endParaRPr lang="ru-RU" sz="1400" dirty="0"/>
          </a:p>
          <a:p>
            <a:r>
              <a:rPr lang="en-US" sz="1400" dirty="0">
                <a:hlinkClick r:id="rId2"/>
              </a:rPr>
              <a:t>https://www.liveinternet.ru/users/svetlana-sima/post413488298/</a:t>
            </a:r>
            <a:endParaRPr lang="ru-RU" sz="1400" dirty="0"/>
          </a:p>
          <a:p>
            <a:r>
              <a:rPr lang="en-US" sz="1400" dirty="0">
                <a:hlinkClick r:id="rId10"/>
              </a:rPr>
              <a:t>https://img1.liveinternet.ru/images/attach/d/1/134/977/134977523_14.jpg#DSD</a:t>
            </a:r>
            <a:endParaRPr lang="ru-RU" sz="14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7A2C9A59-9174-4B26-9D4F-F47BE3B2C280}"/>
              </a:ext>
            </a:extLst>
          </p:cNvPr>
          <p:cNvSpPr txBox="1">
            <a:spLocks/>
          </p:cNvSpPr>
          <p:nvPr/>
        </p:nvSpPr>
        <p:spPr>
          <a:xfrm>
            <a:off x="4708480" y="905294"/>
            <a:ext cx="4176215" cy="569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hlinkClick r:id="rId11"/>
              </a:rPr>
              <a:t>https://us.123rf.com/450wm/oleon17/oleon171606/oleon17160600043/58308854-boy-in-plaid-shirt-with-questions-isolated-on-white-background.jpg?ver=6</a:t>
            </a:r>
            <a:endParaRPr lang="ru-RU" sz="1400" dirty="0"/>
          </a:p>
          <a:p>
            <a:r>
              <a:rPr lang="en-US" sz="1400" dirty="0">
                <a:hlinkClick r:id="rId12"/>
              </a:rPr>
              <a:t>https://img0.liveinternet.ru/images/attach/d/1/134/977/134977524_15.jpg#DSD</a:t>
            </a:r>
            <a:endParaRPr lang="ru-RU" sz="1400" dirty="0"/>
          </a:p>
          <a:p>
            <a:r>
              <a:rPr lang="en-US" sz="1400" dirty="0">
                <a:hlinkClick r:id="rId13"/>
              </a:rPr>
              <a:t>https://clip.cookdiary.net/sites/default/files/wallpaper/field-clipart/304396/field-clipart-cloud-grass-background-304396-4071701.png</a:t>
            </a:r>
            <a:endParaRPr lang="ru-RU" sz="1400" dirty="0"/>
          </a:p>
          <a:p>
            <a:r>
              <a:rPr lang="en-US" sz="1400" dirty="0">
                <a:hlinkClick r:id="rId14"/>
              </a:rPr>
              <a:t>http://d1841mjet2hm8m.cloudfront.net/thumb-900t/fb_1135/1620/39/200f7bec3bbfa466fd15ec2a5ed2a6dd.jpg</a:t>
            </a:r>
            <a:endParaRPr lang="ru-RU" sz="1400" dirty="0"/>
          </a:p>
          <a:p>
            <a:r>
              <a:rPr lang="en-US" sz="1400" dirty="0">
                <a:hlinkClick r:id="rId14"/>
              </a:rPr>
              <a:t>http://d1841mjet2hm8m.cloudfront.net/thumb-900t/fb_1135/1620/39/200f7bec3bbfa466fd15ec2a5ed2a6dd.jpg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74436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9287C4D-B4DC-44F4-8EFA-BC33794EB3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3060" y="491571"/>
            <a:ext cx="4096379" cy="45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602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E3ED5-4464-49E6-B4DA-44D2F03B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255942"/>
            <a:ext cx="4176215" cy="967947"/>
          </a:xfrm>
        </p:spPr>
        <p:txBody>
          <a:bodyPr/>
          <a:lstStyle/>
          <a:p>
            <a:r>
              <a:rPr lang="ru-RU" sz="3200" dirty="0"/>
              <a:t>Правила проведения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49D7F0-3ABD-4E13-AC6A-FF49C8168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7" y="1223890"/>
            <a:ext cx="4176215" cy="5378168"/>
          </a:xfrm>
        </p:spPr>
        <p:txBody>
          <a:bodyPr>
            <a:normAutofit/>
          </a:bodyPr>
          <a:lstStyle/>
          <a:p>
            <a:r>
              <a:rPr lang="ru-RU" sz="2400" dirty="0"/>
              <a:t>Данная игра основана на тестовых заданиях по выявлению уровня развития внимания у детей старшего дошкольного возраста.</a:t>
            </a:r>
          </a:p>
          <a:p>
            <a:r>
              <a:rPr lang="ru-RU" sz="2400" dirty="0"/>
              <a:t>Ребёнку предлагается стать разведчиком, предварительно выяснив, знает ли он, кто такие разведчики и зачем им нужно быть внимательным.</a:t>
            </a:r>
          </a:p>
          <a:p>
            <a:r>
              <a:rPr lang="ru-RU" sz="2400" dirty="0"/>
              <a:t>Взрослый читает вопрос, затем предоставляется время ребёнку для поиска правильного ответа.</a:t>
            </a:r>
          </a:p>
        </p:txBody>
      </p:sp>
      <p:sp>
        <p:nvSpPr>
          <p:cNvPr id="4" name="Стрелка: вправо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103247A-8787-4044-8720-B35EECEA1AD2}"/>
              </a:ext>
            </a:extLst>
          </p:cNvPr>
          <p:cNvSpPr/>
          <p:nvPr/>
        </p:nvSpPr>
        <p:spPr>
          <a:xfrm>
            <a:off x="8251647" y="6137256"/>
            <a:ext cx="633046" cy="46480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67CE22F7-FDC8-4A28-9386-7577CF36BC04}"/>
              </a:ext>
            </a:extLst>
          </p:cNvPr>
          <p:cNvSpPr txBox="1">
            <a:spLocks/>
          </p:cNvSpPr>
          <p:nvPr/>
        </p:nvSpPr>
        <p:spPr>
          <a:xfrm>
            <a:off x="4708480" y="759088"/>
            <a:ext cx="4176215" cy="5378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Ребёнку необходимо из четырёх предложенных вариантов выбрать правильный ответ.</a:t>
            </a:r>
          </a:p>
          <a:p>
            <a:r>
              <a:rPr lang="ru-RU" sz="2400" dirty="0"/>
              <a:t>После того, как ответ дан, ребёнок или взрослый нажимает на </a:t>
            </a:r>
            <a:r>
              <a:rPr lang="ru-RU" sz="2400"/>
              <a:t>картинку «мальчик-разведчик». </a:t>
            </a:r>
            <a:r>
              <a:rPr lang="ru-RU" sz="2400" dirty="0"/>
              <a:t>Неправильные ответы исчезают, остаётся правильный.</a:t>
            </a:r>
          </a:p>
          <a:p>
            <a:r>
              <a:rPr lang="ru-RU" sz="2400" dirty="0"/>
              <a:t>По итогам игры ребёнку можно вручить награду «Юный разведчик». Макет медали дан на последней странице презентации и в архиве.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2F2057-DC42-40A2-8AD2-CB7AEB1D49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1224" y="2704653"/>
            <a:ext cx="1047250" cy="1522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96443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DCCC733-8A17-44FD-921E-373BCF56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13" y="236104"/>
            <a:ext cx="4176215" cy="1029988"/>
          </a:xfrm>
        </p:spPr>
        <p:txBody>
          <a:bodyPr/>
          <a:lstStyle/>
          <a:p>
            <a:r>
              <a:rPr lang="ru-RU" sz="2800" dirty="0"/>
              <a:t>Найди правильный силуэт вертолёта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D20011-FFDD-4E11-B543-3EEF17F0A8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0531" y="4644185"/>
            <a:ext cx="2008909" cy="1911926"/>
          </a:xfrm>
          <a:prstGeom prst="roundRect">
            <a:avLst>
              <a:gd name="adj" fmla="val 8696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41CF2C8-A9BF-420D-8DCC-F7305CAABF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8461" y="1346863"/>
            <a:ext cx="2676431" cy="2090961"/>
          </a:xfrm>
          <a:prstGeom prst="roundRect">
            <a:avLst>
              <a:gd name="adj" fmla="val 12234"/>
            </a:avLst>
          </a:prstGeom>
          <a:ln w="57150">
            <a:solidFill>
              <a:srgbClr val="FF6565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0C7FB4-DEE7-42C6-9CE6-9FE226BBB5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88730" y="3089167"/>
            <a:ext cx="2016867" cy="1911926"/>
          </a:xfrm>
          <a:prstGeom prst="roundRect">
            <a:avLst>
              <a:gd name="adj" fmla="val 10870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D1E1CAC-B882-4546-A259-317EE782F0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7999" y="1831712"/>
            <a:ext cx="1997119" cy="1908213"/>
          </a:xfrm>
          <a:prstGeom prst="roundRect">
            <a:avLst>
              <a:gd name="adj" fmla="val 10859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9BB729C-F0DB-4F7F-927B-6D24A18270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4873" y="418984"/>
            <a:ext cx="2072289" cy="1911926"/>
          </a:xfrm>
          <a:prstGeom prst="roundRect">
            <a:avLst>
              <a:gd name="adj" fmla="val 7971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268A2AA-78E5-4D58-A3E2-D0FFB8D56C8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5439" y="3429000"/>
            <a:ext cx="2316941" cy="3368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Стрелка: вправо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782CE08-114E-402D-A960-111AB63FA8DF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312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016A7B-7B43-4052-89C7-EE889B87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255942"/>
            <a:ext cx="4312693" cy="1325563"/>
          </a:xfrm>
        </p:spPr>
        <p:txBody>
          <a:bodyPr/>
          <a:lstStyle/>
          <a:p>
            <a:r>
              <a:rPr lang="ru-RU" sz="2800" dirty="0"/>
              <a:t>Найди флажок, который отличается от остальных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34EB35-A300-4A46-90C4-EC86C46D8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11476" y="4596344"/>
            <a:ext cx="2008909" cy="1919044"/>
          </a:xfrm>
          <a:prstGeom prst="roundRect">
            <a:avLst>
              <a:gd name="adj" fmla="val 11613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B1ECC02-5C77-4A0F-B5E3-08668C37A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10152" y="436230"/>
            <a:ext cx="2008909" cy="1919044"/>
          </a:xfrm>
          <a:prstGeom prst="roundRect">
            <a:avLst>
              <a:gd name="adj" fmla="val 10891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05568D-447D-4A69-B307-D0D66A8C74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11476" y="1952019"/>
            <a:ext cx="2008909" cy="1919044"/>
          </a:xfrm>
          <a:prstGeom prst="roundRect">
            <a:avLst>
              <a:gd name="adj" fmla="val 9447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B5B6C3-1552-48AB-B760-538E8B353C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10152" y="3190633"/>
            <a:ext cx="2008909" cy="1919044"/>
          </a:xfrm>
          <a:prstGeom prst="roundRect">
            <a:avLst>
              <a:gd name="adj" fmla="val 10892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1EAF7DD-991A-4A9E-9F5D-50D748A6C75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808" y="1718924"/>
            <a:ext cx="2035350" cy="19190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A01A90A-1A65-40B9-9B10-4EF551D6805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5439" y="3429000"/>
            <a:ext cx="2316941" cy="3368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0" name="Стрелка: вправо 1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1A61C3F-CA47-43FE-8E7C-D3902DF30F4B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383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13BF35C-CE4A-43ED-93A7-E6724EE8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8" y="255942"/>
            <a:ext cx="4176214" cy="2127040"/>
          </a:xfrm>
        </p:spPr>
        <p:txBody>
          <a:bodyPr/>
          <a:lstStyle/>
          <a:p>
            <a:r>
              <a:rPr lang="ru-RU" sz="2800" dirty="0"/>
              <a:t>В какой группе присутствуют только яблоко, груша, клубника, лимон?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74DDF3-D0A4-41C9-A3AC-E14E081D5A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6135" y="4474878"/>
            <a:ext cx="2028559" cy="1911927"/>
          </a:xfrm>
          <a:prstGeom prst="roundRect">
            <a:avLst>
              <a:gd name="adj" fmla="val 8696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41F453-05DD-43C4-A6A0-9584ED0354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6135" y="1609214"/>
            <a:ext cx="2028558" cy="1895986"/>
          </a:xfrm>
          <a:prstGeom prst="roundRect">
            <a:avLst>
              <a:gd name="adj" fmla="val 10090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179297-9F82-42F9-A6FA-D08A7FC50A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08480" y="255942"/>
            <a:ext cx="2028558" cy="1895986"/>
          </a:xfrm>
          <a:prstGeom prst="roundRect">
            <a:avLst>
              <a:gd name="adj" fmla="val 8628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4FB953-F1D6-465F-B89B-976F9ABD9A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08480" y="2985655"/>
            <a:ext cx="2028558" cy="1911927"/>
          </a:xfrm>
          <a:prstGeom prst="roundRect">
            <a:avLst>
              <a:gd name="adj" fmla="val 10870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44E916A-947A-49D8-9E27-F140B9D47BA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556" y="2418552"/>
            <a:ext cx="2134663" cy="20563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9B3F978-B69A-4BB2-8C40-187B8EB48EA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70417" y="3429000"/>
            <a:ext cx="2316941" cy="3368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Стрелка: вправо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333A212-3EF2-4ECA-92BB-B3208CE6C238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320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1FAAFDA-3610-4603-AB39-82211039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Найди такой же рисунок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917377-0265-4886-9D5D-21E8A8CAB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01990" y="1666170"/>
            <a:ext cx="2030374" cy="1905812"/>
          </a:xfrm>
          <a:prstGeom prst="roundRect">
            <a:avLst>
              <a:gd name="adj" fmla="val 12224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57B13C-9B63-4CF6-8F57-0A63E0F2F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7616" y="1528121"/>
            <a:ext cx="2702812" cy="1900879"/>
          </a:xfrm>
          <a:prstGeom prst="roundRect">
            <a:avLst/>
          </a:prstGeom>
          <a:ln w="38100">
            <a:solidFill>
              <a:srgbClr val="FF6565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72087A-393F-4585-B33B-20A37FB69E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01989" y="4465266"/>
            <a:ext cx="2030375" cy="1900879"/>
          </a:xfrm>
          <a:prstGeom prst="roundRect">
            <a:avLst>
              <a:gd name="adj" fmla="val 8650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A75FE0-DE78-4229-8E4C-D4CB3EC290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18992" y="375939"/>
            <a:ext cx="2030374" cy="1905812"/>
          </a:xfrm>
          <a:prstGeom prst="roundRect">
            <a:avLst>
              <a:gd name="adj" fmla="val 11336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A93955-1009-484D-BBBD-739B42DE01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18992" y="3225537"/>
            <a:ext cx="2030374" cy="1900879"/>
          </a:xfrm>
          <a:prstGeom prst="roundRect">
            <a:avLst>
              <a:gd name="adj" fmla="val 7759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C19078-3C98-4EDA-AA4D-A756EE0F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94302" y="3225537"/>
            <a:ext cx="2465445" cy="35846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3BA6F0E-A420-42E9-9E3A-10CBC93B6FC5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954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62FBB8B-6F20-40E4-8135-59DEA9C1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Найди точно такую же нотную запись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6CADBB-6116-46F9-A1D3-AC808C99A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23287" y="4530437"/>
            <a:ext cx="2015911" cy="1905577"/>
          </a:xfrm>
          <a:prstGeom prst="roundRect">
            <a:avLst>
              <a:gd name="adj" fmla="val 9396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AB626F-7355-49F9-AFD1-74F923012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04360" y="1437049"/>
            <a:ext cx="3108325" cy="1995944"/>
          </a:xfrm>
          <a:prstGeom prst="roundRect">
            <a:avLst>
              <a:gd name="adj" fmla="val 12486"/>
            </a:avLst>
          </a:prstGeom>
          <a:ln w="57150">
            <a:solidFill>
              <a:srgbClr val="FF6565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A3A151-312D-4C52-9276-5FF0F86C2F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23288" y="1154251"/>
            <a:ext cx="2015911" cy="1907604"/>
          </a:xfrm>
          <a:prstGeom prst="roundRect">
            <a:avLst>
              <a:gd name="adj" fmla="val 10857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FC897E-11E3-4223-813B-1560F5D92C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59587" y="569621"/>
            <a:ext cx="2015910" cy="1907604"/>
          </a:xfrm>
          <a:prstGeom prst="roundRect">
            <a:avLst>
              <a:gd name="adj" fmla="val 10857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D6FB7CC-5A23-4431-8DBB-B91554A148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59587" y="3427987"/>
            <a:ext cx="2015910" cy="1905577"/>
          </a:xfrm>
          <a:prstGeom prst="roundRect">
            <a:avLst>
              <a:gd name="adj" fmla="val 7942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4618B0A-7413-4F2D-A241-7F9FF95C183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5439" y="3429000"/>
            <a:ext cx="2316941" cy="3368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Стрелка: вправо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5EC92D7-15E7-4883-BC22-BAB0BAC45E83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145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C671E-0D5E-40F3-833E-2BDE5176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Найди картинку, которая отличается от остальных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6C7167-A2AF-44D8-A517-69D35821E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4614" y="3237840"/>
            <a:ext cx="2037306" cy="1896535"/>
          </a:xfrm>
          <a:prstGeom prst="roundRect">
            <a:avLst>
              <a:gd name="adj" fmla="val 9821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0CF3097-7FF3-4F0C-ADB7-E433D363F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4614" y="327999"/>
            <a:ext cx="2037306" cy="1896535"/>
          </a:xfrm>
          <a:prstGeom prst="roundRect">
            <a:avLst>
              <a:gd name="adj" fmla="val 10417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2C7E593-68AD-4048-AF87-4E4439C061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28429" y="4506052"/>
            <a:ext cx="2039331" cy="1896535"/>
          </a:xfrm>
          <a:prstGeom prst="roundRect">
            <a:avLst>
              <a:gd name="adj" fmla="val 7738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6784EFA-0E43-48FC-BD74-DF0CA6466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28429" y="1556074"/>
            <a:ext cx="2039331" cy="1896535"/>
          </a:xfrm>
          <a:prstGeom prst="roundRect">
            <a:avLst>
              <a:gd name="adj" fmla="val 9524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BB6F80-2243-4922-A469-DFCE849648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550" y="1724791"/>
            <a:ext cx="2037306" cy="196254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15BE723-DB9B-4E9B-B981-CAAEF8B0B1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1942" y="3088419"/>
            <a:ext cx="2493580" cy="36255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Стрелка: вправо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D221BDC-D3FE-4142-A361-21A46323B9E4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520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03AAC-FC28-4A90-B1DF-14DFAE8F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96" y="255942"/>
            <a:ext cx="4176215" cy="1729612"/>
          </a:xfrm>
        </p:spPr>
        <p:txBody>
          <a:bodyPr/>
          <a:lstStyle/>
          <a:p>
            <a:r>
              <a:rPr lang="ru-RU" sz="2800" dirty="0"/>
              <a:t>Найди часы, которые показывают такое же время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C72387-EAEA-4B42-B260-ED75422EBF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0509" y="4506685"/>
            <a:ext cx="1994275" cy="1883920"/>
          </a:xfrm>
          <a:prstGeom prst="roundRect">
            <a:avLst>
              <a:gd name="adj" fmla="val 10503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46A68A-0E78-4F74-92DC-B58AA3BD5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5376" y="1984730"/>
            <a:ext cx="2099243" cy="1728788"/>
          </a:xfrm>
          <a:prstGeom prst="roundRect">
            <a:avLst>
              <a:gd name="adj" fmla="val 13096"/>
            </a:avLst>
          </a:prstGeom>
          <a:ln w="57150">
            <a:solidFill>
              <a:srgbClr val="FF6565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C2CD00-0DBD-439D-97C1-269907184B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0509" y="1521822"/>
            <a:ext cx="1994274" cy="1883920"/>
          </a:xfrm>
          <a:prstGeom prst="roundRect">
            <a:avLst>
              <a:gd name="adj" fmla="val 7763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13CB56-8FAA-46F4-9BED-8DE3C2C9B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60049" y="418011"/>
            <a:ext cx="1994271" cy="1883920"/>
          </a:xfrm>
          <a:prstGeom prst="roundRect">
            <a:avLst>
              <a:gd name="adj" fmla="val 5708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82BB6B-0264-4600-A2FD-4749377DB2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08480" y="3161210"/>
            <a:ext cx="1994271" cy="1883920"/>
          </a:xfrm>
          <a:prstGeom prst="roundRect">
            <a:avLst>
              <a:gd name="adj" fmla="val 11188"/>
            </a:avLst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0A324B0-B9D4-457A-94FF-BB8CBC86CF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5439" y="3429000"/>
            <a:ext cx="2316941" cy="3368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EA8DB74-6CB1-445F-87A0-FF44EFBA994D}"/>
              </a:ext>
            </a:extLst>
          </p:cNvPr>
          <p:cNvSpPr/>
          <p:nvPr/>
        </p:nvSpPr>
        <p:spPr>
          <a:xfrm>
            <a:off x="5162843" y="5759350"/>
            <a:ext cx="984739" cy="7967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232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ниж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4" id="{3676E448-B066-45DA-BA6B-B6EE560AAC72}" vid="{DF5AAE4B-2D91-4E1B-A982-3CA7F627BB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книжа1</Template>
  <TotalTime>322</TotalTime>
  <Words>247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книжа1</vt:lpstr>
      <vt:lpstr> Юный разведчик</vt:lpstr>
      <vt:lpstr>Правила проведения игры</vt:lpstr>
      <vt:lpstr>Найди правильный силуэт вертолёта</vt:lpstr>
      <vt:lpstr>Найди флажок, который отличается от остальных</vt:lpstr>
      <vt:lpstr>В какой группе присутствуют только яблоко, груша, клубника, лимон?</vt:lpstr>
      <vt:lpstr>Найди такой же рисунок</vt:lpstr>
      <vt:lpstr>Найди точно такую же нотную запись</vt:lpstr>
      <vt:lpstr>Найди картинку, которая отличается от остальных</vt:lpstr>
      <vt:lpstr>Найди часы, которые показывают такое же время</vt:lpstr>
      <vt:lpstr>Подбери к этому рисунку соответствующую схему</vt:lpstr>
      <vt:lpstr>Какая рама подходит по размеру к этому окну?</vt:lpstr>
      <vt:lpstr>Какая фигура отличается от остальных?</vt:lpstr>
      <vt:lpstr>Найди фигурки точно такой же величины</vt:lpstr>
      <vt:lpstr>Какой самовар повёрнут в другую сторону?</vt:lpstr>
      <vt:lpstr>Источники информации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Юный разведчик</dc:title>
  <dc:creator>Марина</dc:creator>
  <cp:lastModifiedBy>MDOU21</cp:lastModifiedBy>
  <cp:revision>3</cp:revision>
  <dcterms:created xsi:type="dcterms:W3CDTF">2019-07-28T09:59:28Z</dcterms:created>
  <dcterms:modified xsi:type="dcterms:W3CDTF">2021-01-28T12:08:39Z</dcterms:modified>
</cp:coreProperties>
</file>